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9" r:id="rId5"/>
  </p:sldMasterIdLst>
  <p:sldIdLst>
    <p:sldId id="266" r:id="rId6"/>
    <p:sldId id="275" r:id="rId7"/>
    <p:sldId id="268" r:id="rId8"/>
    <p:sldId id="272" r:id="rId9"/>
    <p:sldId id="274" r:id="rId10"/>
    <p:sldId id="278" r:id="rId11"/>
    <p:sldId id="267" r:id="rId12"/>
    <p:sldId id="277" r:id="rId13"/>
    <p:sldId id="279" r:id="rId14"/>
    <p:sldId id="265" r:id="rId15"/>
    <p:sldId id="261" r:id="rId16"/>
    <p:sldId id="281" r:id="rId17"/>
    <p:sldId id="280" r:id="rId18"/>
    <p:sldId id="263" r:id="rId19"/>
    <p:sldId id="262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90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/>
              <a:t>21/08/2018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7384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/>
              <a:t>21/08/2018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0554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/>
              <a:t>21/08/2018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0017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5955-2927-43DE-9C1C-182C53A7464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157608"/>
      </p:ext>
    </p:extLst>
  </p:cSld>
  <p:clrMapOvr>
    <a:masterClrMapping/>
  </p:clrMapOvr>
  <p:transition spd="slow" advClick="0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0CBF1-D9E6-46ED-AAF0-DA8FA4CA258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825953"/>
      </p:ext>
    </p:extLst>
  </p:cSld>
  <p:clrMapOvr>
    <a:masterClrMapping/>
  </p:clrMapOvr>
  <p:transition spd="slow" advClick="0" advTm="5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B5D14-366F-4C5A-B5DC-AEF34621E66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617460"/>
      </p:ext>
    </p:extLst>
  </p:cSld>
  <p:clrMapOvr>
    <a:masterClrMapping/>
  </p:clrMapOvr>
  <p:transition spd="slow" advClick="0" advTm="5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9DFCC-4FF1-4F2F-B205-2AA3E9AE7B1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759949"/>
      </p:ext>
    </p:extLst>
  </p:cSld>
  <p:clrMapOvr>
    <a:masterClrMapping/>
  </p:clrMapOvr>
  <p:transition spd="slow" advClick="0" advTm="5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AD5A6-B58A-4EA6-8305-5FBF80B7225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704838"/>
      </p:ext>
    </p:extLst>
  </p:cSld>
  <p:clrMapOvr>
    <a:masterClrMapping/>
  </p:clrMapOvr>
  <p:transition spd="slow" advClick="0" advTm="5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1D125-4CC8-4A4C-AC28-985BA3C6A6C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618159"/>
      </p:ext>
    </p:extLst>
  </p:cSld>
  <p:clrMapOvr>
    <a:masterClrMapping/>
  </p:clrMapOvr>
  <p:transition spd="slow" advClick="0" advTm="5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CE1F1-094C-4DA2-8AE9-378CA10D983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880046"/>
      </p:ext>
    </p:extLst>
  </p:cSld>
  <p:clrMapOvr>
    <a:masterClrMapping/>
  </p:clrMapOvr>
  <p:transition spd="slow" advClick="0" advTm="5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17213-0CE9-46EC-ABF5-CF94A94ED01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403848"/>
      </p:ext>
    </p:extLst>
  </p:cSld>
  <p:clrMapOvr>
    <a:masterClrMapping/>
  </p:clrMapOvr>
  <p:transition spd="slow"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/>
              <a:t>21/08/2018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3372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6BD59-A89A-47D8-8C6C-3749DFD8F25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228205"/>
      </p:ext>
    </p:extLst>
  </p:cSld>
  <p:clrMapOvr>
    <a:masterClrMapping/>
  </p:clrMapOvr>
  <p:transition spd="slow" advClick="0" advTm="5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0CA84-BD49-491D-866B-465D80AAA95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020440"/>
      </p:ext>
    </p:extLst>
  </p:cSld>
  <p:clrMapOvr>
    <a:masterClrMapping/>
  </p:clrMapOvr>
  <p:transition spd="slow" advClick="0" advTm="5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E4DA0-C8C5-4D43-8A40-01DE8CA42D5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69335"/>
      </p:ext>
    </p:extLst>
  </p:cSld>
  <p:clrMapOvr>
    <a:masterClrMapping/>
  </p:clrMapOvr>
  <p:transition spd="slow" advClick="0" advTm="500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ED029-252E-4A66-9AD3-3E8B4391841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02940"/>
      </p:ext>
    </p:extLst>
  </p:cSld>
  <p:clrMapOvr>
    <a:masterClrMapping/>
  </p:clrMapOvr>
  <p:transition spd="slow" advClick="0" advTm="500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5955-2927-43DE-9C1C-182C53A7464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400014"/>
      </p:ext>
    </p:extLst>
  </p:cSld>
  <p:clrMapOvr>
    <a:masterClrMapping/>
  </p:clrMapOvr>
  <p:transition spd="slow" advClick="0" advTm="50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0CBF1-D9E6-46ED-AAF0-DA8FA4CA258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142784"/>
      </p:ext>
    </p:extLst>
  </p:cSld>
  <p:clrMapOvr>
    <a:masterClrMapping/>
  </p:clrMapOvr>
  <p:transition spd="slow" advClick="0" advTm="500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B5D14-366F-4C5A-B5DC-AEF34621E66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30917"/>
      </p:ext>
    </p:extLst>
  </p:cSld>
  <p:clrMapOvr>
    <a:masterClrMapping/>
  </p:clrMapOvr>
  <p:transition spd="slow" advClick="0" advTm="500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9DFCC-4FF1-4F2F-B205-2AA3E9AE7B1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564012"/>
      </p:ext>
    </p:extLst>
  </p:cSld>
  <p:clrMapOvr>
    <a:masterClrMapping/>
  </p:clrMapOvr>
  <p:transition spd="slow" advClick="0" advTm="500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AD5A6-B58A-4EA6-8305-5FBF80B7225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29963"/>
      </p:ext>
    </p:extLst>
  </p:cSld>
  <p:clrMapOvr>
    <a:masterClrMapping/>
  </p:clrMapOvr>
  <p:transition spd="slow" advClick="0" advTm="500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1D125-4CC8-4A4C-AC28-985BA3C6A6C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76537"/>
      </p:ext>
    </p:extLst>
  </p:cSld>
  <p:clrMapOvr>
    <a:masterClrMapping/>
  </p:clrMapOvr>
  <p:transition spd="slow"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/>
              <a:t>21/08/2018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73341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CE1F1-094C-4DA2-8AE9-378CA10D983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345168"/>
      </p:ext>
    </p:extLst>
  </p:cSld>
  <p:clrMapOvr>
    <a:masterClrMapping/>
  </p:clrMapOvr>
  <p:transition spd="slow" advClick="0" advTm="500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17213-0CE9-46EC-ABF5-CF94A94ED01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41387"/>
      </p:ext>
    </p:extLst>
  </p:cSld>
  <p:clrMapOvr>
    <a:masterClrMapping/>
  </p:clrMapOvr>
  <p:transition spd="slow" advClick="0" advTm="500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6BD59-A89A-47D8-8C6C-3749DFD8F25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1327"/>
      </p:ext>
    </p:extLst>
  </p:cSld>
  <p:clrMapOvr>
    <a:masterClrMapping/>
  </p:clrMapOvr>
  <p:transition spd="slow" advClick="0" advTm="500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0CA84-BD49-491D-866B-465D80AAA95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0439"/>
      </p:ext>
    </p:extLst>
  </p:cSld>
  <p:clrMapOvr>
    <a:masterClrMapping/>
  </p:clrMapOvr>
  <p:transition spd="slow" advClick="0" advTm="500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E4DA0-C8C5-4D43-8A40-01DE8CA42D5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896752"/>
      </p:ext>
    </p:extLst>
  </p:cSld>
  <p:clrMapOvr>
    <a:masterClrMapping/>
  </p:clrMapOvr>
  <p:transition spd="slow" advClick="0" advTm="500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ED029-252E-4A66-9AD3-3E8B4391841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637679"/>
      </p:ext>
    </p:extLst>
  </p:cSld>
  <p:clrMapOvr>
    <a:masterClrMapping/>
  </p:clrMapOvr>
  <p:transition spd="slow" advClick="0" advTm="500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5955-2927-43DE-9C1C-182C53A7464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108397"/>
      </p:ext>
    </p:extLst>
  </p:cSld>
  <p:clrMapOvr>
    <a:masterClrMapping/>
  </p:clrMapOvr>
  <p:transition spd="slow" advClick="0" advTm="500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70CBF1-D9E6-46ED-AAF0-DA8FA4CA2582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845036"/>
      </p:ext>
    </p:extLst>
  </p:cSld>
  <p:clrMapOvr>
    <a:masterClrMapping/>
  </p:clrMapOvr>
  <p:transition spd="slow" advClick="0" advTm="500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0B5D14-366F-4C5A-B5DC-AEF34621E66B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436642"/>
      </p:ext>
    </p:extLst>
  </p:cSld>
  <p:clrMapOvr>
    <a:masterClrMapping/>
  </p:clrMapOvr>
  <p:transition spd="slow" advClick="0" advTm="500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9DFCC-4FF1-4F2F-B205-2AA3E9AE7B1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82203"/>
      </p:ext>
    </p:extLst>
  </p:cSld>
  <p:clrMapOvr>
    <a:masterClrMapping/>
  </p:clrMapOvr>
  <p:transition spd="slow"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/>
              <a:t>21/08/2018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4757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AD5A6-B58A-4EA6-8305-5FBF80B72251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415612"/>
      </p:ext>
    </p:extLst>
  </p:cSld>
  <p:clrMapOvr>
    <a:masterClrMapping/>
  </p:clrMapOvr>
  <p:transition spd="slow" advClick="0" advTm="500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71D125-4CC8-4A4C-AC28-985BA3C6A6C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98112"/>
      </p:ext>
    </p:extLst>
  </p:cSld>
  <p:clrMapOvr>
    <a:masterClrMapping/>
  </p:clrMapOvr>
  <p:transition spd="slow" advClick="0" advTm="500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CE1F1-094C-4DA2-8AE9-378CA10D9830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1571974"/>
      </p:ext>
    </p:extLst>
  </p:cSld>
  <p:clrMapOvr>
    <a:masterClrMapping/>
  </p:clrMapOvr>
  <p:transition spd="slow" advClick="0" advTm="500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17213-0CE9-46EC-ABF5-CF94A94ED013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919136"/>
      </p:ext>
    </p:extLst>
  </p:cSld>
  <p:clrMapOvr>
    <a:masterClrMapping/>
  </p:clrMapOvr>
  <p:transition spd="slow" advClick="0" advTm="500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6BD59-A89A-47D8-8C6C-3749DFD8F255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66038"/>
      </p:ext>
    </p:extLst>
  </p:cSld>
  <p:clrMapOvr>
    <a:masterClrMapping/>
  </p:clrMapOvr>
  <p:transition spd="slow" advClick="0" advTm="500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0CA84-BD49-491D-866B-465D80AAA954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12832"/>
      </p:ext>
    </p:extLst>
  </p:cSld>
  <p:clrMapOvr>
    <a:masterClrMapping/>
  </p:clrMapOvr>
  <p:transition spd="slow" advClick="0" advTm="500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E4DA0-C8C5-4D43-8A40-01DE8CA42D56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727367"/>
      </p:ext>
    </p:extLst>
  </p:cSld>
  <p:clrMapOvr>
    <a:masterClrMapping/>
  </p:clrMapOvr>
  <p:transition spd="slow" advClick="0" advTm="500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ED029-252E-4A66-9AD3-3E8B43918418}" type="slidenum">
              <a:rPr lang="fr-FR">
                <a:solidFill>
                  <a:srgbClr val="0000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088917"/>
      </p:ext>
    </p:extLst>
  </p:cSld>
  <p:clrMapOvr>
    <a:masterClrMapping/>
  </p:clrMapOvr>
  <p:transition spd="slow" advClick="0" advTm="500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21/08/2018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70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21/08/2018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274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/>
              <a:t>21/08/2018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299794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21/08/2018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80010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21/08/2018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582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21/08/2018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7332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21/08/2018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7443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21/08/2018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253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21/08/2018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076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21/08/2018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1915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21/08/2018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1072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21/08/2018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84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/>
              <a:t>21/08/2018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716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/>
              <a:t>21/08/2018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221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/>
              <a:t>21/08/2018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95418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0455B-2C7B-446C-827F-AFC129F59B0A}" type="datetimeFigureOut">
              <a:rPr lang="fr-FR" smtClean="0"/>
              <a:t>21/08/2018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3C31A9-0AE7-4909-BCED-3C0FCDE27E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1720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0455B-2C7B-446C-827F-AFC129F59B0A}" type="datetimeFigureOut">
              <a:rPr lang="fr-FR" smtClean="0"/>
              <a:t>21/08/2018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C31A9-0AE7-4909-BCED-3C0FCDE27E9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633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58BA4-4313-40A3-819F-B0256DAFD8C6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0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58BA4-4313-40A3-819F-B0256DAFD8C6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61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1958BA4-4313-40A3-819F-B0256DAFD8C6}" type="slidenum">
              <a:rPr lang="fr-F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08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ransition spd="slow" advClick="0" advTm="5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20000"/>
                <a:lumOff val="8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D0455B-2C7B-446C-827F-AFC129F59B0A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21/08/2018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C31A9-0AE7-4909-BCED-3C0FCDE27E95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695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li-medicaments.org/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0" y="1164230"/>
            <a:ext cx="8494259" cy="475252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2062" y="332655"/>
            <a:ext cx="9036496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dirty="0" smtClean="0"/>
              <a:t>50% de la population malienne n’a pas accès à l’eau</a:t>
            </a:r>
            <a:endParaRPr lang="fr-FR" sz="3200" b="1" dirty="0"/>
          </a:p>
        </p:txBody>
      </p:sp>
      <p:sp>
        <p:nvSpPr>
          <p:cNvPr id="9" name="Multiplier 8"/>
          <p:cNvSpPr/>
          <p:nvPr/>
        </p:nvSpPr>
        <p:spPr>
          <a:xfrm>
            <a:off x="68904" y="985055"/>
            <a:ext cx="9101938" cy="5040560"/>
          </a:xfrm>
          <a:prstGeom prst="mathMultiply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3599688" cy="2743200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801826"/>
            <a:ext cx="2139950" cy="206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Image 3" descr="C:\Users\clebris\Desktop\LOGO COOPERATION\COULEUR\LOGO COOPERAT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4770317"/>
            <a:ext cx="1977352" cy="197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988492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364300" cy="62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076" y="3249613"/>
            <a:ext cx="2706687" cy="360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-2" y="6273225"/>
            <a:ext cx="6457157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prstClr val="white"/>
                </a:solidFill>
              </a:rPr>
              <a:t>    2€ </a:t>
            </a:r>
            <a:r>
              <a:rPr lang="fr-FR" sz="3200" dirty="0" smtClean="0">
                <a:solidFill>
                  <a:prstClr val="white"/>
                </a:solidFill>
              </a:rPr>
              <a:t>c’est </a:t>
            </a:r>
            <a:r>
              <a:rPr lang="fr-FR" sz="3200" dirty="0">
                <a:solidFill>
                  <a:prstClr val="white"/>
                </a:solidFill>
              </a:rPr>
              <a:t>aussi 1 cm de puits creusé !</a:t>
            </a:r>
          </a:p>
        </p:txBody>
      </p:sp>
      <p:sp>
        <p:nvSpPr>
          <p:cNvPr id="6" name="Ellipse 5"/>
          <p:cNvSpPr/>
          <p:nvPr/>
        </p:nvSpPr>
        <p:spPr>
          <a:xfrm>
            <a:off x="6802386" y="188640"/>
            <a:ext cx="2162101" cy="20162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prstClr val="white"/>
                </a:solidFill>
              </a:rPr>
              <a:t>Prochain puits: </a:t>
            </a:r>
            <a:r>
              <a:rPr lang="fr-FR" b="1" dirty="0" err="1" smtClean="0">
                <a:solidFill>
                  <a:prstClr val="white"/>
                </a:solidFill>
              </a:rPr>
              <a:t>Sérindégou</a:t>
            </a:r>
            <a:endParaRPr lang="fr-FR" b="1" dirty="0" smtClean="0">
              <a:solidFill>
                <a:prstClr val="white"/>
              </a:solidFill>
            </a:endParaRPr>
          </a:p>
          <a:p>
            <a:pPr algn="ctr"/>
            <a:r>
              <a:rPr lang="fr-FR" b="1" dirty="0" smtClean="0">
                <a:solidFill>
                  <a:prstClr val="white"/>
                </a:solidFill>
              </a:rPr>
              <a:t> 42 </a:t>
            </a:r>
            <a:r>
              <a:rPr lang="fr-FR" b="1" dirty="0">
                <a:solidFill>
                  <a:prstClr val="white"/>
                </a:solidFill>
              </a:rPr>
              <a:t>m</a:t>
            </a:r>
          </a:p>
          <a:p>
            <a:pPr algn="ctr"/>
            <a:r>
              <a:rPr lang="fr-FR" b="1" dirty="0">
                <a:solidFill>
                  <a:prstClr val="white"/>
                </a:solidFill>
              </a:rPr>
              <a:t>De profondeur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457154" y="5297167"/>
            <a:ext cx="268684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En partenariat avec Y-CID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54" y="3249613"/>
            <a:ext cx="2686846" cy="204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60436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ean-Claude\Documents\dossier Mali Association\latrines\latrines Temegolo\DSCN1141[1]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" y="2582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5539" y="5157192"/>
            <a:ext cx="9186275" cy="95410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800" b="1" dirty="0" smtClean="0"/>
              <a:t>Un geste de générosité,  c’est aussi des latrines séparées pour les filles et les garçons dans les écoles !</a:t>
            </a:r>
            <a:endParaRPr lang="fr-FR" sz="2800" b="1" dirty="0"/>
          </a:p>
        </p:txBody>
      </p:sp>
      <p:cxnSp>
        <p:nvCxnSpPr>
          <p:cNvPr id="5" name="Connecteur droit avec flèche 4"/>
          <p:cNvCxnSpPr/>
          <p:nvPr/>
        </p:nvCxnSpPr>
        <p:spPr>
          <a:xfrm flipV="1">
            <a:off x="1840497" y="692696"/>
            <a:ext cx="1003311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3059832" y="548680"/>
            <a:ext cx="3096344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b="1" dirty="0" smtClean="0"/>
              <a:t>Lutter </a:t>
            </a:r>
            <a:r>
              <a:rPr lang="fr-FR" sz="2000" b="1" dirty="0" smtClean="0"/>
              <a:t>contre le Péril fécal</a:t>
            </a:r>
            <a:endParaRPr lang="fr-FR" sz="2000" b="1" dirty="0"/>
          </a:p>
        </p:txBody>
      </p:sp>
      <p:cxnSp>
        <p:nvCxnSpPr>
          <p:cNvPr id="8" name="Connecteur droit avec flèche 7"/>
          <p:cNvCxnSpPr/>
          <p:nvPr/>
        </p:nvCxnSpPr>
        <p:spPr>
          <a:xfrm flipV="1">
            <a:off x="1979712" y="1412776"/>
            <a:ext cx="1728192" cy="720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851920" y="1340768"/>
            <a:ext cx="3528392" cy="40011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000" dirty="0" smtClean="0"/>
              <a:t>Contribuer à l’égalité des sexes</a:t>
            </a:r>
            <a:endParaRPr lang="fr-FR" sz="2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2064314" cy="187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75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437112"/>
            <a:ext cx="2987823" cy="22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476067"/>
      </p:ext>
    </p:extLst>
  </p:cSld>
  <p:clrMapOvr>
    <a:masterClrMapping/>
  </p:clrMapOvr>
  <p:transition spd="slow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16632"/>
            <a:ext cx="4300133" cy="32251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28657"/>
            <a:ext cx="4300133" cy="32251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55576" y="1628800"/>
            <a:ext cx="1656184" cy="156966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dirty="0" smtClean="0"/>
              <a:t>  Fosse</a:t>
            </a:r>
          </a:p>
          <a:p>
            <a:r>
              <a:rPr lang="fr-FR" sz="3200" b="1" dirty="0" smtClean="0"/>
              <a:t>étanche, </a:t>
            </a:r>
          </a:p>
          <a:p>
            <a:r>
              <a:rPr lang="fr-FR" sz="3200" b="1" dirty="0" smtClean="0"/>
              <a:t> curable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340783504"/>
      </p:ext>
    </p:extLst>
  </p:cSld>
  <p:clrMapOvr>
    <a:masterClrMapping/>
  </p:clrMapOvr>
  <p:transition spd="slow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2170" y="764704"/>
            <a:ext cx="8819659" cy="1077218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3200" b="1" dirty="0" smtClean="0"/>
              <a:t>Des médicaments accessibles à tous,</a:t>
            </a:r>
          </a:p>
          <a:p>
            <a:r>
              <a:rPr lang="fr-FR" sz="3200" b="1" dirty="0" smtClean="0"/>
              <a:t>Des trousses pour les soins de base dans les écoles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3851920" y="6165304"/>
            <a:ext cx="4997907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3200" b="1" dirty="0" smtClean="0"/>
              <a:t>La formation des personnels</a:t>
            </a:r>
            <a:endParaRPr lang="fr-FR" sz="32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" y="0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" y="0"/>
            <a:ext cx="9266261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1207706" y="3861048"/>
            <a:ext cx="7662202" cy="584775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b="1" dirty="0" smtClean="0"/>
              <a:t>Et des outils pédagogiques pour les écoles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181277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6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ulle ronde 4"/>
          <p:cNvSpPr/>
          <p:nvPr/>
        </p:nvSpPr>
        <p:spPr>
          <a:xfrm flipH="1" flipV="1">
            <a:off x="1608076" y="3789040"/>
            <a:ext cx="2376264" cy="1440160"/>
          </a:xfrm>
          <a:prstGeom prst="wedgeEllipseCallout">
            <a:avLst>
              <a:gd name="adj1" fmla="val -68476"/>
              <a:gd name="adj2" fmla="val 9651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944853" y="4032066"/>
            <a:ext cx="17027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latin typeface="Brush Script MT" panose="03060802040406070304" pitchFamily="66" charset="0"/>
              </a:rPr>
              <a:t>Merci,Merci</a:t>
            </a:r>
            <a:endParaRPr lang="fr-FR" sz="2800" b="1" dirty="0" smtClean="0">
              <a:latin typeface="Brush Script MT" panose="03060802040406070304" pitchFamily="66" charset="0"/>
            </a:endParaRPr>
          </a:p>
          <a:p>
            <a:r>
              <a:rPr lang="fr-FR" sz="2800" b="1" dirty="0" smtClean="0">
                <a:latin typeface="Brush Script MT" panose="03060802040406070304" pitchFamily="66" charset="0"/>
              </a:rPr>
              <a:t>beaucoup</a:t>
            </a:r>
            <a:endParaRPr lang="fr-FR" sz="2800" b="1" dirty="0">
              <a:latin typeface="Brush Script MT" panose="03060802040406070304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891744" y="5796283"/>
            <a:ext cx="5122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hlinkClick r:id="rId3"/>
              </a:rPr>
              <a:t>www.mali-medicaments.org</a:t>
            </a:r>
            <a:endParaRPr lang="fr-FR" sz="2400" b="1" dirty="0" smtClean="0"/>
          </a:p>
          <a:p>
            <a:r>
              <a:rPr lang="fr-FR" sz="2400" b="1" dirty="0" smtClean="0"/>
              <a:t>Association reconnue d’Intérêt général</a:t>
            </a:r>
            <a:endParaRPr lang="fr-FR" sz="2400" b="1" dirty="0"/>
          </a:p>
        </p:txBody>
      </p:sp>
      <p:sp>
        <p:nvSpPr>
          <p:cNvPr id="9" name="Bulle ronde 8"/>
          <p:cNvSpPr/>
          <p:nvPr/>
        </p:nvSpPr>
        <p:spPr>
          <a:xfrm rot="20526214" flipH="1" flipV="1">
            <a:off x="6103940" y="2607140"/>
            <a:ext cx="2376264" cy="1440160"/>
          </a:xfrm>
          <a:prstGeom prst="wedgeEllipseCallout">
            <a:avLst>
              <a:gd name="adj1" fmla="val -68476"/>
              <a:gd name="adj2" fmla="val 9651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657122" y="2890098"/>
            <a:ext cx="126989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 smtClean="0">
                <a:latin typeface="Brush Script MT" panose="03060802040406070304" pitchFamily="66" charset="0"/>
              </a:rPr>
              <a:t>Gha</a:t>
            </a:r>
            <a:r>
              <a:rPr lang="fr-FR" sz="2800" b="1" dirty="0" smtClean="0">
                <a:latin typeface="Brush Script MT" panose="03060802040406070304" pitchFamily="66" charset="0"/>
              </a:rPr>
              <a:t>-ana</a:t>
            </a:r>
          </a:p>
          <a:p>
            <a:r>
              <a:rPr lang="fr-FR" sz="2800" b="1" dirty="0" err="1" smtClean="0">
                <a:latin typeface="Brush Script MT" panose="03060802040406070304" pitchFamily="66" charset="0"/>
              </a:rPr>
              <a:t>birepo</a:t>
            </a:r>
            <a:endParaRPr lang="fr-FR" sz="2800" b="1" dirty="0"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05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0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05" y="968718"/>
            <a:ext cx="7786688" cy="584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Jean-Claude\Documents\dossier Mali Association\logo mali médicaments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65" y="4303405"/>
            <a:ext cx="3644944" cy="234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18165" y="476670"/>
            <a:ext cx="885736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De l’eau en quantité et en qualité, c’est la vie pout tout un village !</a:t>
            </a:r>
            <a:endParaRPr lang="fr-FR" sz="2400" dirty="0">
              <a:solidFill>
                <a:srgbClr val="0070C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508104" y="5013176"/>
            <a:ext cx="256115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prstClr val="white"/>
                </a:solidFill>
              </a:rPr>
              <a:t>De l’eau pour tous!</a:t>
            </a:r>
            <a:endParaRPr lang="fr-FR" sz="2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4522062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0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179512" y="3140968"/>
            <a:ext cx="288032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400" b="1" dirty="0" smtClean="0">
                <a:solidFill>
                  <a:srgbClr val="FFFFFF"/>
                </a:solidFill>
              </a:rPr>
              <a:t>       </a:t>
            </a:r>
            <a:r>
              <a:rPr lang="fr-FR" altLang="fr-FR" sz="2400" b="1" dirty="0" err="1" smtClean="0">
                <a:solidFill>
                  <a:srgbClr val="FFFFFF"/>
                </a:solidFill>
              </a:rPr>
              <a:t>Busage</a:t>
            </a:r>
            <a:endParaRPr lang="fr-FR" altLang="fr-FR" sz="2400" b="1" dirty="0" smtClean="0">
              <a:solidFill>
                <a:srgbClr val="FFFFFF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400" b="1" dirty="0" smtClean="0">
                <a:solidFill>
                  <a:srgbClr val="FFFFFF"/>
                </a:solidFill>
              </a:rPr>
              <a:t>mètre par mètre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400" b="1" dirty="0">
                <a:solidFill>
                  <a:srgbClr val="FFFFFF"/>
                </a:solidFill>
              </a:rPr>
              <a:t> </a:t>
            </a:r>
            <a:r>
              <a:rPr lang="fr-FR" altLang="fr-FR" sz="2400" b="1" dirty="0" smtClean="0">
                <a:solidFill>
                  <a:srgbClr val="FFFFFF"/>
                </a:solidFill>
              </a:rPr>
              <a:t>           =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400" b="1" dirty="0" smtClean="0">
                <a:solidFill>
                  <a:srgbClr val="FFFFFF"/>
                </a:solidFill>
              </a:rPr>
              <a:t>Pérennité du puits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2400" dirty="0" smtClean="0">
              <a:solidFill>
                <a:srgbClr val="FFFFFF"/>
              </a:solidFill>
            </a:endParaRPr>
          </a:p>
        </p:txBody>
      </p:sp>
      <p:pic>
        <p:nvPicPr>
          <p:cNvPr id="4" name="Image 3" descr="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0"/>
            <a:ext cx="59055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3419872" y="3717031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Main d’œuvre assurée par les villageois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408430541"/>
      </p:ext>
    </p:extLst>
  </p:cSld>
  <p:clrMapOvr>
    <a:masterClrMapping/>
  </p:clrMapOvr>
  <p:transition spd="slow" advClick="0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DSCN00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14313"/>
            <a:ext cx="8572500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3" descr="DSCN001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28625"/>
            <a:ext cx="7786687" cy="584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890179"/>
      </p:ext>
    </p:extLst>
  </p:cSld>
  <p:clrMapOvr>
    <a:masterClrMapping/>
  </p:clrMapOvr>
  <p:transition spd="slow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N0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92" y="1325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>
            <a:spLocks noChangeArrowheads="1"/>
          </p:cNvSpPr>
          <p:nvPr/>
        </p:nvSpPr>
        <p:spPr bwMode="auto">
          <a:xfrm>
            <a:off x="611560" y="5301208"/>
            <a:ext cx="836684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400" b="1" i="1" dirty="0" smtClean="0">
                <a:solidFill>
                  <a:srgbClr val="FFFFFF"/>
                </a:solidFill>
              </a:rPr>
              <a:t>Ghana décoffre le lendemain, creusement d’ 1m supplémentaire,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400" b="1" i="1" dirty="0" err="1" smtClean="0">
                <a:solidFill>
                  <a:srgbClr val="FFFFFF"/>
                </a:solidFill>
              </a:rPr>
              <a:t>Recoffrage</a:t>
            </a:r>
            <a:r>
              <a:rPr lang="fr-FR" altLang="fr-FR" sz="2400" b="1" i="1" dirty="0" smtClean="0">
                <a:solidFill>
                  <a:srgbClr val="FFFFFF"/>
                </a:solidFill>
              </a:rPr>
              <a:t>, coulage du béton,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fr-FR" sz="2400" b="1" i="1" dirty="0" smtClean="0">
                <a:solidFill>
                  <a:srgbClr val="FFFFFF"/>
                </a:solidFill>
              </a:rPr>
              <a:t>et renouvellement de l’opération autant de fois que nécessaire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677" y="13253"/>
            <a:ext cx="7050607" cy="528795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972" y="13252"/>
            <a:ext cx="7050607" cy="528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257966"/>
      </p:ext>
    </p:extLst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3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0" y="0"/>
            <a:ext cx="9148959" cy="6858000"/>
          </a:xfrm>
          <a:prstGeom prst="rect">
            <a:avLst/>
          </a:prstGeom>
        </p:spPr>
      </p:pic>
      <p:sp>
        <p:nvSpPr>
          <p:cNvPr id="3" name="Flèche droite 2"/>
          <p:cNvSpPr/>
          <p:nvPr/>
        </p:nvSpPr>
        <p:spPr>
          <a:xfrm flipH="1">
            <a:off x="6012160" y="5517232"/>
            <a:ext cx="151216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8"/>
            <a:ext cx="9146478" cy="6856141"/>
          </a:xfrm>
          <a:prstGeom prst="rect">
            <a:avLst/>
          </a:prstGeom>
        </p:spPr>
      </p:pic>
      <p:sp>
        <p:nvSpPr>
          <p:cNvPr id="5" name="Flèche droite 4"/>
          <p:cNvSpPr/>
          <p:nvPr/>
        </p:nvSpPr>
        <p:spPr>
          <a:xfrm rot="2106848">
            <a:off x="414367" y="4605182"/>
            <a:ext cx="1232455" cy="432048"/>
          </a:xfrm>
          <a:prstGeom prst="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990392" y="5769091"/>
            <a:ext cx="652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/>
              <a:t>Des améliorations constantes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961942295"/>
      </p:ext>
    </p:extLst>
  </p:cSld>
  <p:clrMapOvr>
    <a:masterClrMapping/>
  </p:clrMapOvr>
  <p:transition spd="slow" advClick="0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5" presetClass="emph" presetSubtype="0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5" dur="2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0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 descr="03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8784"/>
            <a:ext cx="4572000" cy="342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159766" y="3621504"/>
            <a:ext cx="42484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Puits moderne à grand diamètre,</a:t>
            </a:r>
          </a:p>
          <a:p>
            <a:r>
              <a:rPr lang="fr-FR" sz="2000" b="1" dirty="0" smtClean="0"/>
              <a:t>Reconnu exemplaire !</a:t>
            </a:r>
          </a:p>
          <a:p>
            <a:r>
              <a:rPr lang="fr-FR" sz="2000" b="1" dirty="0" smtClean="0"/>
              <a:t>Pas de maintenance !</a:t>
            </a:r>
          </a:p>
          <a:p>
            <a:r>
              <a:rPr lang="fr-FR" sz="2000" b="1" dirty="0" smtClean="0"/>
              <a:t>Toujours de l’eau à disposition pour TOUS !</a:t>
            </a:r>
            <a:endParaRPr lang="fr-FR" sz="2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431539" y="6309319"/>
            <a:ext cx="8280920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2400" b="1" dirty="0" smtClean="0"/>
              <a:t>Une eau de qualité, c’est lutter contre les maladies hydriques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7588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6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20072" cy="695259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440" y="105614"/>
            <a:ext cx="6337560" cy="674136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81" y="52807"/>
            <a:ext cx="5692432" cy="6846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711506"/>
      </p:ext>
    </p:extLst>
  </p:cSld>
  <p:clrMapOvr>
    <a:masterClrMapping/>
  </p:clrMapOvr>
  <p:transition spd="slow" advClick="0"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0"/>
                            </p:stCondLst>
                            <p:childTnLst>
                              <p:par>
                                <p:cTn id="19" presetID="3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483768" y="260648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Inauguration SAMANI – DOGON 2017,</a:t>
            </a:r>
          </a:p>
          <a:p>
            <a:r>
              <a:rPr lang="fr-FR" sz="2400" b="1" dirty="0" smtClean="0"/>
              <a:t>19</a:t>
            </a:r>
            <a:r>
              <a:rPr lang="fr-FR" sz="2400" b="1" baseline="30000" dirty="0" smtClean="0"/>
              <a:t>ème</a:t>
            </a:r>
            <a:r>
              <a:rPr lang="fr-FR" sz="2400" b="1" dirty="0" smtClean="0"/>
              <a:t> puits depuis 2007</a:t>
            </a:r>
            <a:endParaRPr lang="fr-FR" sz="2400" b="1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19"/>
            <a:ext cx="9144000" cy="6858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53"/>
            <a:ext cx="9156351" cy="686726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19"/>
            <a:ext cx="9165724" cy="687429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019"/>
            <a:ext cx="3427921" cy="257094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27584" y="5517232"/>
            <a:ext cx="5904656" cy="5847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sz="3200" dirty="0" smtClean="0"/>
              <a:t>L’eau, c’est la vie ! C’est la santé.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425033206"/>
      </p:ext>
    </p:extLst>
  </p:cSld>
  <p:clrMapOvr>
    <a:masterClrMapping/>
  </p:clrMapOvr>
  <p:transition spd="slow" advClick="0" advTm="2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884</TotalTime>
  <Words>226</Words>
  <Application>Microsoft Office PowerPoint</Application>
  <PresentationFormat>Affichage à l'écran (4:3)</PresentationFormat>
  <Paragraphs>41</Paragraphs>
  <Slides>15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5</vt:i4>
      </vt:variant>
      <vt:variant>
        <vt:lpstr>Titres des diapositives</vt:lpstr>
      </vt:variant>
      <vt:variant>
        <vt:i4>15</vt:i4>
      </vt:variant>
    </vt:vector>
  </HeadingPairs>
  <TitlesOfParts>
    <vt:vector size="20" baseType="lpstr">
      <vt:lpstr>Thème Office</vt:lpstr>
      <vt:lpstr>Modèle par défaut</vt:lpstr>
      <vt:lpstr>1_Modèle par défaut</vt:lpstr>
      <vt:lpstr>2_Modèle par défaut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Jean-Claude</dc:creator>
  <cp:lastModifiedBy>Jean-Claude</cp:lastModifiedBy>
  <cp:revision>85</cp:revision>
  <dcterms:created xsi:type="dcterms:W3CDTF">2017-07-05T15:56:48Z</dcterms:created>
  <dcterms:modified xsi:type="dcterms:W3CDTF">2018-08-21T13:41:02Z</dcterms:modified>
</cp:coreProperties>
</file>