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31" autoAdjust="0"/>
    <p:restoredTop sz="94660"/>
  </p:normalViewPr>
  <p:slideViewPr>
    <p:cSldViewPr>
      <p:cViewPr varScale="1">
        <p:scale>
          <a:sx n="87" d="100"/>
          <a:sy n="87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81ED-4E61-44D9-8EE2-959830AF8FCE}" type="datetimeFigureOut">
              <a:rPr lang="fr-FR" smtClean="0"/>
              <a:t>09/06/2014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FC75-DB6A-4DD9-9061-54EF170644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81ED-4E61-44D9-8EE2-959830AF8FCE}" type="datetimeFigureOut">
              <a:rPr lang="fr-FR" smtClean="0"/>
              <a:t>09/06/2014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FC75-DB6A-4DD9-9061-54EF170644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81ED-4E61-44D9-8EE2-959830AF8FCE}" type="datetimeFigureOut">
              <a:rPr lang="fr-FR" smtClean="0"/>
              <a:t>09/06/2014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FC75-DB6A-4DD9-9061-54EF170644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81ED-4E61-44D9-8EE2-959830AF8FCE}" type="datetimeFigureOut">
              <a:rPr lang="fr-FR" smtClean="0"/>
              <a:t>09/06/2014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FC75-DB6A-4DD9-9061-54EF170644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81ED-4E61-44D9-8EE2-959830AF8FCE}" type="datetimeFigureOut">
              <a:rPr lang="fr-FR" smtClean="0"/>
              <a:t>09/06/2014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FC75-DB6A-4DD9-9061-54EF170644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81ED-4E61-44D9-8EE2-959830AF8FCE}" type="datetimeFigureOut">
              <a:rPr lang="fr-FR" smtClean="0"/>
              <a:t>09/06/2014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FC75-DB6A-4DD9-9061-54EF1706442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81ED-4E61-44D9-8EE2-959830AF8FCE}" type="datetimeFigureOut">
              <a:rPr lang="fr-FR" smtClean="0"/>
              <a:t>09/06/2014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FC75-DB6A-4DD9-9061-54EF170644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81ED-4E61-44D9-8EE2-959830AF8FCE}" type="datetimeFigureOut">
              <a:rPr lang="fr-FR" smtClean="0"/>
              <a:t>09/06/2014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FC75-DB6A-4DD9-9061-54EF170644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81ED-4E61-44D9-8EE2-959830AF8FCE}" type="datetimeFigureOut">
              <a:rPr lang="fr-FR" smtClean="0"/>
              <a:t>09/06/2014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FC75-DB6A-4DD9-9061-54EF170644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81ED-4E61-44D9-8EE2-959830AF8FCE}" type="datetimeFigureOut">
              <a:rPr lang="fr-FR" smtClean="0"/>
              <a:t>09/06/2014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0FC75-DB6A-4DD9-9061-54EF170644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81ED-4E61-44D9-8EE2-959830AF8FCE}" type="datetimeFigureOut">
              <a:rPr lang="fr-FR" smtClean="0"/>
              <a:t>09/06/2014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FC75-DB6A-4DD9-9061-54EF170644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00981ED-4E61-44D9-8EE2-959830AF8FCE}" type="datetimeFigureOut">
              <a:rPr lang="fr-FR" smtClean="0"/>
              <a:t>09/06/2014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4B0FC75-DB6A-4DD9-9061-54EF1706442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7772400" cy="1872208"/>
          </a:xfrm>
        </p:spPr>
        <p:txBody>
          <a:bodyPr>
            <a:normAutofit/>
          </a:bodyPr>
          <a:lstStyle/>
          <a:p>
            <a:r>
              <a:rPr lang="fr-FR" dirty="0" smtClean="0"/>
              <a:t>De l’eau de qualité et des latrines pour de meilleures conditions sanitaires</a:t>
            </a:r>
            <a:endParaRPr lang="fr-FR" dirty="0"/>
          </a:p>
        </p:txBody>
      </p:sp>
      <p:pic>
        <p:nvPicPr>
          <p:cNvPr id="1026" name="Image 8" descr="Fichier:Cercle of Ko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7"/>
            <a:ext cx="2339751" cy="21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88" y="359973"/>
            <a:ext cx="2520280" cy="14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92080" y="6065220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 Mali région de Mopti cercle de KORO commune de </a:t>
            </a:r>
            <a:r>
              <a:rPr lang="fr-FR" dirty="0" err="1" smtClean="0"/>
              <a:t>Pel-Maoudé</a:t>
            </a:r>
            <a:endParaRPr lang="fr-FR" dirty="0"/>
          </a:p>
        </p:txBody>
      </p:sp>
      <p:pic>
        <p:nvPicPr>
          <p:cNvPr id="1028" name="Picture 4" descr="LOGO YPARTENAI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602"/>
            <a:ext cx="1872207" cy="20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86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60">
        <p14:flash/>
      </p:transition>
    </mc:Choice>
    <mc:Fallback>
      <p:transition spd="slow" advTm="13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2082" y="5092541"/>
            <a:ext cx="3785606" cy="648073"/>
          </a:xfrm>
        </p:spPr>
        <p:txBody>
          <a:bodyPr>
            <a:normAutofit fontScale="92500" lnSpcReduction="20000"/>
          </a:bodyPr>
          <a:lstStyle/>
          <a:p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2200" dirty="0" smtClean="0">
                <a:solidFill>
                  <a:srgbClr val="FF0066"/>
                </a:solidFill>
              </a:rPr>
              <a:t>Connaître l’environnement</a:t>
            </a:r>
            <a:endParaRPr lang="fr-FR" sz="2200" dirty="0">
              <a:solidFill>
                <a:srgbClr val="FF0066"/>
              </a:solidFill>
            </a:endParaRPr>
          </a:p>
        </p:txBody>
      </p:sp>
      <p:sp>
        <p:nvSpPr>
          <p:cNvPr id="10" name="Flèche droite rayée 9"/>
          <p:cNvSpPr/>
          <p:nvPr/>
        </p:nvSpPr>
        <p:spPr>
          <a:xfrm>
            <a:off x="323528" y="2142148"/>
            <a:ext cx="8496944" cy="720080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Organigramme : Extraire 10"/>
          <p:cNvSpPr/>
          <p:nvPr/>
        </p:nvSpPr>
        <p:spPr>
          <a:xfrm>
            <a:off x="467544" y="2852936"/>
            <a:ext cx="144016" cy="36004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23528" y="233815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1976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35896" y="233776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1996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64288" y="239755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981191" y="231752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2016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Soleil 17"/>
          <p:cNvSpPr/>
          <p:nvPr/>
        </p:nvSpPr>
        <p:spPr>
          <a:xfrm>
            <a:off x="7524329" y="1098032"/>
            <a:ext cx="1440160" cy="1044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865946" y="1466201"/>
            <a:ext cx="122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40 ans!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7504" y="329037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création</a:t>
            </a:r>
            <a:endParaRPr lang="fr-FR" dirty="0"/>
          </a:p>
        </p:txBody>
      </p:sp>
      <p:sp>
        <p:nvSpPr>
          <p:cNvPr id="23" name="Double flèche horizontale 22"/>
          <p:cNvSpPr/>
          <p:nvPr/>
        </p:nvSpPr>
        <p:spPr>
          <a:xfrm>
            <a:off x="323528" y="1620089"/>
            <a:ext cx="6336704" cy="296743"/>
          </a:xfrm>
          <a:prstGeom prst="left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Double flèche verticale 23"/>
          <p:cNvSpPr/>
          <p:nvPr/>
        </p:nvSpPr>
        <p:spPr>
          <a:xfrm>
            <a:off x="3904769" y="2726239"/>
            <a:ext cx="180020" cy="4374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Virage 24"/>
          <p:cNvSpPr/>
          <p:nvPr/>
        </p:nvSpPr>
        <p:spPr>
          <a:xfrm>
            <a:off x="6516216" y="332656"/>
            <a:ext cx="432048" cy="689177"/>
          </a:xfrm>
          <a:prstGeom prst="ben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Double flèche verticale 26"/>
          <p:cNvSpPr/>
          <p:nvPr/>
        </p:nvSpPr>
        <p:spPr>
          <a:xfrm>
            <a:off x="6516215" y="2726239"/>
            <a:ext cx="158730" cy="4374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" y="1"/>
            <a:ext cx="2028021" cy="1545486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2339751" y="138742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Envoi de Médicaments MNU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7090734" y="6170"/>
            <a:ext cx="1550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Envoi de fonds</a:t>
            </a:r>
          </a:p>
          <a:p>
            <a:r>
              <a:rPr lang="fr-FR" sz="1200" b="1" dirty="0" smtClean="0"/>
              <a:t>aux dispensaires </a:t>
            </a:r>
          </a:p>
          <a:p>
            <a:r>
              <a:rPr lang="fr-FR" sz="1200" b="1" dirty="0" smtClean="0"/>
              <a:t>De petits matériels</a:t>
            </a:r>
          </a:p>
          <a:p>
            <a:r>
              <a:rPr lang="fr-FR" sz="1200" b="1" dirty="0" smtClean="0"/>
              <a:t>hospitaliers</a:t>
            </a:r>
            <a:endParaRPr lang="fr-FR" sz="1200" b="1" dirty="0" smtClean="0"/>
          </a:p>
          <a:p>
            <a:r>
              <a:rPr lang="fr-FR" sz="1200" b="1" dirty="0" smtClean="0"/>
              <a:t>D’aide alimentaire</a:t>
            </a:r>
            <a:endParaRPr lang="fr-FR" sz="1200" b="1" dirty="0"/>
          </a:p>
        </p:txBody>
      </p:sp>
      <p:sp>
        <p:nvSpPr>
          <p:cNvPr id="38" name="Flèche droite rayée 37"/>
          <p:cNvSpPr/>
          <p:nvPr/>
        </p:nvSpPr>
        <p:spPr>
          <a:xfrm>
            <a:off x="263423" y="4149080"/>
            <a:ext cx="3720609" cy="214854"/>
          </a:xfrm>
          <a:prstGeom prst="striped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Flèche droite rayée 38"/>
          <p:cNvSpPr/>
          <p:nvPr/>
        </p:nvSpPr>
        <p:spPr>
          <a:xfrm>
            <a:off x="3984709" y="4149080"/>
            <a:ext cx="4656449" cy="214854"/>
          </a:xfrm>
          <a:prstGeom prst="striped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à entaille 39"/>
          <p:cNvSpPr/>
          <p:nvPr/>
        </p:nvSpPr>
        <p:spPr>
          <a:xfrm>
            <a:off x="3994473" y="4437112"/>
            <a:ext cx="4657125" cy="21084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Flèche droite rayée 40"/>
          <p:cNvSpPr/>
          <p:nvPr/>
        </p:nvSpPr>
        <p:spPr>
          <a:xfrm>
            <a:off x="4632998" y="4744716"/>
            <a:ext cx="3997149" cy="189732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67544" y="3935729"/>
            <a:ext cx="107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curatif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4145595" y="420991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préventif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5247374" y="4497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éducatif</a:t>
            </a:r>
            <a:endParaRPr lang="fr-FR" dirty="0"/>
          </a:p>
        </p:txBody>
      </p:sp>
      <p:pic>
        <p:nvPicPr>
          <p:cNvPr id="1026" name="Picture 2" descr="CG_Coul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012169"/>
            <a:ext cx="1944215" cy="38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4632998" y="5517232"/>
            <a:ext cx="2806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66"/>
                </a:solidFill>
              </a:rPr>
              <a:t>Clarifier les besoins</a:t>
            </a:r>
            <a:endParaRPr lang="fr-FR" sz="2000" b="1" dirty="0">
              <a:solidFill>
                <a:srgbClr val="FF0066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43508" y="5956398"/>
            <a:ext cx="412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66"/>
                </a:solidFill>
              </a:rPr>
              <a:t>Réunir les conditions préalables</a:t>
            </a:r>
            <a:endParaRPr lang="fr-FR" sz="2000" b="1" dirty="0">
              <a:solidFill>
                <a:srgbClr val="FF0066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553319" y="6008123"/>
            <a:ext cx="2789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66"/>
                </a:solidFill>
              </a:rPr>
              <a:t>Adapter la réponse</a:t>
            </a:r>
            <a:endParaRPr lang="fr-FR" sz="2000" b="1" dirty="0">
              <a:solidFill>
                <a:srgbClr val="FF0066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162190" y="6399302"/>
            <a:ext cx="3036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66"/>
                </a:solidFill>
              </a:rPr>
              <a:t>Proposer un service</a:t>
            </a:r>
            <a:endParaRPr lang="fr-FR" sz="2000" b="1" dirty="0">
              <a:solidFill>
                <a:srgbClr val="FF0066"/>
              </a:solidFill>
            </a:endParaRPr>
          </a:p>
        </p:txBody>
      </p:sp>
      <p:sp>
        <p:nvSpPr>
          <p:cNvPr id="51" name="Parchemin horizontal 50"/>
          <p:cNvSpPr/>
          <p:nvPr/>
        </p:nvSpPr>
        <p:spPr>
          <a:xfrm>
            <a:off x="6198524" y="1096435"/>
            <a:ext cx="892207" cy="52365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239954" y="1214744"/>
            <a:ext cx="869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 4211-2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20" y="3231560"/>
            <a:ext cx="1084347" cy="81400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62190" y="3212976"/>
            <a:ext cx="92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Puits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8" y="3248947"/>
            <a:ext cx="1168328" cy="87704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48264" y="3248947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Latrines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26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70"/>
    </mc:Choice>
    <mc:Fallback>
      <p:transition spd="slow" advTm="78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75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25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5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25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2750"/>
                            </p:stCondLst>
                            <p:childTnLst>
                              <p:par>
                                <p:cTn id="12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75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8250"/>
                            </p:stCondLst>
                            <p:childTnLst>
                              <p:par>
                                <p:cTn id="1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250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1750"/>
                            </p:stCondLst>
                            <p:childTnLst>
                              <p:par>
                                <p:cTn id="141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775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3" grpId="0"/>
      <p:bldP spid="14" grpId="0"/>
      <p:bldP spid="15" grpId="0"/>
      <p:bldP spid="16" grpId="0"/>
      <p:bldP spid="18" grpId="0" animBg="1"/>
      <p:bldP spid="19" grpId="0"/>
      <p:bldP spid="20" grpId="0"/>
      <p:bldP spid="23" grpId="0" animBg="1"/>
      <p:bldP spid="24" grpId="0" animBg="1"/>
      <p:bldP spid="25" grpId="0" animBg="1"/>
      <p:bldP spid="27" grpId="0" animBg="1"/>
      <p:bldP spid="30" grpId="0"/>
      <p:bldP spid="31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 animBg="1"/>
      <p:bldP spid="5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51479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Connaître l’environnement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573273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Clarifier le besoin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50638" y="52025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Réunir les conditions préalables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54920" y="572021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Adapter la réponse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61775" y="6310799"/>
            <a:ext cx="283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Proposer un service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38023" y="59173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Savoir innover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638132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Partager les responsabilités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11" name="Soleil 10"/>
          <p:cNvSpPr/>
          <p:nvPr/>
        </p:nvSpPr>
        <p:spPr>
          <a:xfrm>
            <a:off x="252601" y="224644"/>
            <a:ext cx="1586996" cy="15121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42043" y="7960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40 ans !</a:t>
            </a:r>
            <a:endParaRPr lang="fr-FR" dirty="0"/>
          </a:p>
        </p:txBody>
      </p:sp>
      <p:sp>
        <p:nvSpPr>
          <p:cNvPr id="13" name="Parchemin vertical 12"/>
          <p:cNvSpPr/>
          <p:nvPr/>
        </p:nvSpPr>
        <p:spPr>
          <a:xfrm>
            <a:off x="0" y="1844824"/>
            <a:ext cx="3907533" cy="3095045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2857"/>
            <a:ext cx="1516373" cy="115557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03818" y="22675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Longévité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03818" y="2636912"/>
            <a:ext cx="388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dirty="0" smtClean="0"/>
              <a:t>5 </a:t>
            </a:r>
            <a:r>
              <a:rPr lang="fr-FR" dirty="0" smtClean="0"/>
              <a:t>Voyages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27415" y="2970081"/>
            <a:ext cx="284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Pratiques acquises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72452" y="3339413"/>
            <a:ext cx="289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Diagnostics - Bilans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72452" y="3736331"/>
            <a:ext cx="292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Relations </a:t>
            </a:r>
            <a:r>
              <a:rPr lang="fr-FR" dirty="0" smtClean="0"/>
              <a:t>humaines</a:t>
            </a:r>
          </a:p>
          <a:p>
            <a:r>
              <a:rPr lang="fr-FR" dirty="0" smtClean="0"/>
              <a:t>Voire d’amitiés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88724" y="4440749"/>
            <a:ext cx="304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Correspondants locaux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99078"/>
            <a:ext cx="4408448" cy="330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74" y="573038"/>
            <a:ext cx="2818812" cy="375841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56" y="573038"/>
            <a:ext cx="5015966" cy="376197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39" y="585346"/>
            <a:ext cx="4978400" cy="37338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31" y="570928"/>
            <a:ext cx="4978400" cy="37338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69" y="563222"/>
            <a:ext cx="5029053" cy="37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6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85"/>
    </mc:Choice>
    <mc:Fallback>
      <p:transition spd="slow" advTm="76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2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75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25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7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25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0"/>
                            </p:stCondLst>
                            <p:childTnLst>
                              <p:par>
                                <p:cTn id="7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75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25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375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3548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Partager les responsabilités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83768" y="624260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S’appuyer sur les ressources humaines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88024" y="515696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Respecter les autorités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35896" y="57242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Renforcer l’impact local</a:t>
            </a:r>
            <a:endParaRPr lang="fr-FR" b="1" dirty="0">
              <a:solidFill>
                <a:srgbClr val="FF006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6" y="2130704"/>
            <a:ext cx="3888432" cy="291632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4016" y="2162585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Correspondant local: Robert Ansama TOGO</a:t>
            </a:r>
          </a:p>
          <a:p>
            <a:endParaRPr lang="fr-F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6" y="27789"/>
            <a:ext cx="2926432" cy="210559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228"/>
            <a:ext cx="2890278" cy="209883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94" y="19987"/>
            <a:ext cx="3337906" cy="20920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94" y="2118821"/>
            <a:ext cx="3337906" cy="217553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933600" y="1603195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Coordinateur programme puits, latrines cercle de KORO,1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er</a:t>
            </a:r>
            <a:r>
              <a:rPr lang="fr-FR" sz="1200" b="1" dirty="0" smtClean="0">
                <a:solidFill>
                  <a:schemeClr val="bg1"/>
                </a:solidFill>
              </a:rPr>
              <a:t> adjoint au Maire, Econome Paroisse de </a:t>
            </a:r>
            <a:r>
              <a:rPr lang="fr-FR" sz="1200" b="1" dirty="0" err="1" smtClean="0">
                <a:solidFill>
                  <a:schemeClr val="bg1"/>
                </a:solidFill>
              </a:rPr>
              <a:t>Pel-Maoudé</a:t>
            </a:r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39" y="2125321"/>
            <a:ext cx="3884714" cy="291353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4016" y="2362640"/>
            <a:ext cx="3275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puisatier, Chef maçon: Ghana Togo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28" y="2536448"/>
            <a:ext cx="3337560" cy="250240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822542" y="2195682"/>
            <a:ext cx="3269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« vieux du village » 1</a:t>
            </a:r>
            <a:r>
              <a:rPr lang="fr-FR" sz="1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coup de daba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9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716"/>
    </mc:Choice>
    <mc:Fallback>
      <p:transition spd="slow" advTm="71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75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25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75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875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625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5" grpId="0"/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1411" y="5360530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S’appuyer sur les ressources humaines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625575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Renforcer l’impact local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30390" y="6268670"/>
            <a:ext cx="330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Respecter les autorités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63888" y="578826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Partager les responsabilités</a:t>
            </a:r>
            <a:endParaRPr lang="fr-FR" b="1" dirty="0">
              <a:solidFill>
                <a:srgbClr val="FF0066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25649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28" y="0"/>
            <a:ext cx="3429744" cy="25723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24" y="-10584"/>
            <a:ext cx="3418476" cy="256385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53273"/>
            <a:ext cx="3363887" cy="25229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24" y="2553273"/>
            <a:ext cx="3418476" cy="252291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707904" y="2942364"/>
            <a:ext cx="1662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Inauguration d’un chantier</a:t>
            </a:r>
          </a:p>
          <a:p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Creusement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D’un puits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6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14"/>
    </mc:Choice>
    <mc:Fallback>
      <p:transition spd="slow" advTm="46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273811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S’appuyer sur les ressources humaines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68610" y="562373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Proposer un service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581455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Savoir innover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47864" y="623719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Adapter la réponse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12160" y="6050947"/>
            <a:ext cx="2300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Valider la pérennité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91" y="23530"/>
            <a:ext cx="3323860" cy="24830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91" y="2506540"/>
            <a:ext cx="3323860" cy="25320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" y="2531758"/>
            <a:ext cx="3357736" cy="251830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" y="13456"/>
            <a:ext cx="3357736" cy="251830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91" y="23530"/>
            <a:ext cx="5788765" cy="434157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31544" y="4639664"/>
            <a:ext cx="446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TEMEGOLO 2012   35m de profondeur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0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68"/>
    </mc:Choice>
    <mc:Fallback>
      <p:transition spd="slow" advTm="56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2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75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7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75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75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25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4452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Adapter la réponse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59832" y="5373216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Proposer un service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61443" y="58202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Renforcer l’impact local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75656" y="613394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Gérer avec rigueur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52322" y="636666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Valider la pérennité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76002" cy="24562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"/>
          <a:stretch/>
        </p:blipFill>
        <p:spPr>
          <a:xfrm>
            <a:off x="0" y="2537702"/>
            <a:ext cx="3276000" cy="25057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59" y="0"/>
            <a:ext cx="3384633" cy="2537702"/>
          </a:xfrm>
          <a:prstGeom prst="rect">
            <a:avLst/>
          </a:prstGeom>
        </p:spPr>
      </p:pic>
      <p:sp>
        <p:nvSpPr>
          <p:cNvPr id="12" name="Vague 11"/>
          <p:cNvSpPr/>
          <p:nvPr/>
        </p:nvSpPr>
        <p:spPr>
          <a:xfrm>
            <a:off x="3276000" y="2636912"/>
            <a:ext cx="3446192" cy="2304256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337560" y="2875586"/>
            <a:ext cx="3183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Gratuité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Libre d’accès à tous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Pas de maintenance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Ouvrage garanti 100 ans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Education à l’utilisation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76" y="0"/>
            <a:ext cx="3701324" cy="277599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81" y="2875587"/>
            <a:ext cx="2891309" cy="21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6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46"/>
    </mc:Choice>
    <mc:Fallback>
      <p:transition spd="slow" advTm="80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2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25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75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75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75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75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75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75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Clarifier le besoin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23928" y="53012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Adapter la réponse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31840" y="586537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Proposer un service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27584" y="63212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Savoir innover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16016" y="632120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Renforcer l’impact local</a:t>
            </a:r>
            <a:endParaRPr lang="fr-FR" b="1" dirty="0">
              <a:solidFill>
                <a:srgbClr val="FF0066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36" y="1748590"/>
            <a:ext cx="4450080" cy="333756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-1414" r="815" b="6993"/>
          <a:stretch/>
        </p:blipFill>
        <p:spPr>
          <a:xfrm>
            <a:off x="62981" y="-36000"/>
            <a:ext cx="3599896" cy="504654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860032" y="4581128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Latrines de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Baragnagolé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2013- 2014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Vague 14"/>
          <p:cNvSpPr/>
          <p:nvPr/>
        </p:nvSpPr>
        <p:spPr>
          <a:xfrm>
            <a:off x="3698843" y="208112"/>
            <a:ext cx="5400600" cy="2045636"/>
          </a:xfrm>
          <a:prstGeom prst="wave">
            <a:avLst>
              <a:gd name="adj1" fmla="val 12500"/>
              <a:gd name="adj2" fmla="val -6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820750" y="67080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1 bloc de deux latrines « filles »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 bloc de deux latrines « garçons »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Implantation ciblée: dans une école</a:t>
            </a:r>
            <a:br>
              <a:rPr lang="fr-FR" dirty="0" smtClean="0"/>
            </a:br>
            <a:r>
              <a:rPr lang="fr-FR" dirty="0" smtClean="0"/>
              <a:t>                             d’un village doté d’un puits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71059" y="436510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Depuis 2</a:t>
            </a:r>
            <a:r>
              <a:rPr lang="fr-FR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ème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bloc construit</a:t>
            </a: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Des latrines à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Temegolo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à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Tendenly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814232" y="2020782"/>
            <a:ext cx="2125920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851920" y="241938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Cohérence  sanitaire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0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09"/>
    </mc:Choice>
    <mc:Fallback>
      <p:transition spd="slow" advTm="6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7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7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75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3750"/>
                            </p:stCondLst>
                            <p:childTnLst>
                              <p:par>
                                <p:cTn id="69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8250"/>
                            </p:stCondLst>
                            <p:childTnLst>
                              <p:par>
                                <p:cTn id="7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/>
      <p:bldP spid="15" grpId="0" animBg="1"/>
      <p:bldP spid="16" grpId="0" build="p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22920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Partager les responsabilités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95936" y="559853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S’appuyer </a:t>
            </a:r>
            <a:r>
              <a:rPr lang="fr-FR" b="1" dirty="0" smtClean="0">
                <a:solidFill>
                  <a:srgbClr val="FF0066"/>
                </a:solidFill>
              </a:rPr>
              <a:t>sur les ressources humaines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15616" y="597889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Gérer avec rigueur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55976" y="624486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66"/>
                </a:solidFill>
              </a:rPr>
              <a:t>Renforcer l’impact local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96036" y="5486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71600" y="557064"/>
            <a:ext cx="677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3528" y="709464"/>
            <a:ext cx="677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b="4356"/>
          <a:stretch/>
        </p:blipFill>
        <p:spPr>
          <a:xfrm>
            <a:off x="46781" y="36000"/>
            <a:ext cx="7247713" cy="5040000"/>
          </a:xfrm>
          <a:prstGeom prst="rect">
            <a:avLst/>
          </a:prstGeom>
        </p:spPr>
      </p:pic>
      <p:sp>
        <p:nvSpPr>
          <p:cNvPr id="19" name="Parchemin vertical 18"/>
          <p:cNvSpPr/>
          <p:nvPr/>
        </p:nvSpPr>
        <p:spPr>
          <a:xfrm>
            <a:off x="5508104" y="310344"/>
            <a:ext cx="3572780" cy="4558816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192180" y="1078796"/>
            <a:ext cx="24122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1 banque malienne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 compte au nom de l’association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 mandataire local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des messages email d’alerte à chaque opération comptable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- des relevés mensuels en ligne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paiement des fournisseurs par chèque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" y="1784609"/>
            <a:ext cx="2520280" cy="3251813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1894451" y="873078"/>
            <a:ext cx="2092424" cy="13107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059630" y="1268760"/>
            <a:ext cx="17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Diplômé en 2012</a:t>
            </a:r>
          </a:p>
          <a:p>
            <a:r>
              <a:rPr lang="fr-FR" sz="1400" b="1" dirty="0" smtClean="0"/>
              <a:t>BTS comptable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57379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38"/>
    </mc:Choice>
    <mc:Fallback>
      <p:transition spd="slow" advTm="58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2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25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25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25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75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 animBg="1"/>
      <p:bldP spid="20" grpId="0" build="p"/>
      <p:bldP spid="22" grpId="0" animBg="1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1065</TotalTime>
  <Words>317</Words>
  <Application>Microsoft Office PowerPoint</Application>
  <PresentationFormat>Affichage à l'écran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Angles</vt:lpstr>
      <vt:lpstr>De l’eau de qualité et des latrines pour de meilleures conditions sanitaires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Jean-Claude</dc:creator>
  <cp:lastModifiedBy>Jean-Claude</cp:lastModifiedBy>
  <cp:revision>99</cp:revision>
  <dcterms:created xsi:type="dcterms:W3CDTF">2014-05-29T16:49:57Z</dcterms:created>
  <dcterms:modified xsi:type="dcterms:W3CDTF">2014-06-09T11:14:51Z</dcterms:modified>
</cp:coreProperties>
</file>